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6" r:id="rId2"/>
    <p:sldId id="258" r:id="rId3"/>
    <p:sldId id="261" r:id="rId4"/>
    <p:sldId id="262" r:id="rId5"/>
    <p:sldId id="263" r:id="rId6"/>
    <p:sldId id="278" r:id="rId7"/>
    <p:sldId id="279" r:id="rId8"/>
    <p:sldId id="280" r:id="rId9"/>
    <p:sldId id="282" r:id="rId10"/>
    <p:sldId id="283" r:id="rId11"/>
    <p:sldId id="284" r:id="rId12"/>
    <p:sldId id="351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320" r:id="rId21"/>
    <p:sldId id="294" r:id="rId22"/>
    <p:sldId id="295" r:id="rId23"/>
    <p:sldId id="296" r:id="rId24"/>
    <p:sldId id="297" r:id="rId25"/>
    <p:sldId id="298" r:id="rId26"/>
    <p:sldId id="299" r:id="rId27"/>
    <p:sldId id="322" r:id="rId28"/>
    <p:sldId id="301" r:id="rId29"/>
    <p:sldId id="352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10" r:id="rId38"/>
    <p:sldId id="311" r:id="rId39"/>
    <p:sldId id="312" r:id="rId40"/>
    <p:sldId id="276" r:id="rId41"/>
    <p:sldId id="313" r:id="rId42"/>
    <p:sldId id="314" r:id="rId43"/>
    <p:sldId id="264" r:id="rId44"/>
    <p:sldId id="265" r:id="rId45"/>
    <p:sldId id="266" r:id="rId46"/>
    <p:sldId id="267" r:id="rId47"/>
    <p:sldId id="268" r:id="rId48"/>
    <p:sldId id="269" r:id="rId49"/>
    <p:sldId id="270" r:id="rId50"/>
    <p:sldId id="271" r:id="rId51"/>
    <p:sldId id="272" r:id="rId52"/>
    <p:sldId id="273" r:id="rId53"/>
    <p:sldId id="274" r:id="rId54"/>
    <p:sldId id="275" r:id="rId55"/>
    <p:sldId id="277" r:id="rId56"/>
    <p:sldId id="334" r:id="rId57"/>
    <p:sldId id="340" r:id="rId58"/>
    <p:sldId id="330" r:id="rId59"/>
    <p:sldId id="331" r:id="rId60"/>
    <p:sldId id="332" r:id="rId61"/>
    <p:sldId id="333" r:id="rId62"/>
    <p:sldId id="349" r:id="rId63"/>
    <p:sldId id="324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F7F5"/>
    <a:srgbClr val="E0F2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46" autoAdjust="0"/>
    <p:restoredTop sz="94660" autoAdjust="0"/>
  </p:normalViewPr>
  <p:slideViewPr>
    <p:cSldViewPr snapToGrid="0">
      <p:cViewPr varScale="1">
        <p:scale>
          <a:sx n="70" d="100"/>
          <a:sy n="70" d="100"/>
        </p:scale>
        <p:origin x="3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10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91E4E1-B833-4FF2-B683-03CA7BC81731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CEBBD5-FCEF-4125-9845-B3C855A12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95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2365E-9792-900B-47C7-05DA4A5FF9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99090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65C3FF-2454-098F-0767-61302F784B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78765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93821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B2547-03DC-3462-1E33-532D7B67F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B7CF4A-EDC2-E694-5EDC-EB7251A2FD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F18E2-1F66-04DF-EF3D-3C3755E04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9A821-B90E-4073-8A1D-41279B3E2EE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92260-B9B1-2F5F-4BEE-590C5D847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2CAB6-34C5-9947-CEF7-914CD2A15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5F21F-C508-468F-9931-6B4118C75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60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F3868D-80CD-D1A6-787F-36BF9876EA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046745"/>
            <a:ext cx="2628900" cy="5130217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372E30-BB52-34E7-53C1-95C6DBB5BD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046747"/>
            <a:ext cx="7734300" cy="513021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9A26F-2DD1-AC58-7B49-BA7131284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9A821-B90E-4073-8A1D-41279B3E2EE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C7A4C-FBE9-BF92-EAA8-E50B2A559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F21E4-C346-65E0-BE0C-392835891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5F21F-C508-468F-9931-6B4118C75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2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A0935-C237-89E8-5A65-62F3BEDE3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E34AB-9CBB-F2BD-1369-E9DFF0263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1E677-9665-4D75-4BB9-09CC76C52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9A821-B90E-4073-8A1D-41279B3E2EE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A7404-8F08-9B8C-AC01-31F1D21B4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C09F9-39DF-74E3-2DFC-081E0092A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5F21F-C508-468F-9931-6B4118C75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410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057D9-6E88-8CEB-0141-DBB4180C1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734C30-6B8A-F417-7D06-15529FC63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4AE37-6853-6531-5C26-480D8F439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9A821-B90E-4073-8A1D-41279B3E2EE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54C2F-B321-BBAC-1059-1C2F6BC93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9CB226-622A-DD7A-5AFD-737755887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5F21F-C508-468F-9931-6B4118C75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14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8BB5C-2E84-920F-2DC3-2728F3F85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35238-540F-AD5F-A17B-E2A6E82521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D202FD-A702-BD92-256E-C1ACEFB2BD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8A7C59-A9DE-B11C-32E0-AD4580DE5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9A821-B90E-4073-8A1D-41279B3E2EE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4D70CB-DFB7-6A0A-A5C9-B342DEE9C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AC535E-E176-828D-51DA-5750963AD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5F21F-C508-468F-9931-6B4118C75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97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F96F8-0E73-915B-1914-91AF7622D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5155"/>
            <a:ext cx="10515600" cy="103567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1DF684-DEC9-51E4-99DB-90952D4F7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3995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9791EC-E21A-BC33-2002-21695B42E1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06725"/>
            <a:ext cx="5157787" cy="31829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CD48E6-250E-EBA7-3881-D129455A72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3995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AC707E-85B9-5AA5-2CF1-6B33D0D399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06725"/>
            <a:ext cx="5183188" cy="31829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5E0B45-AA42-BB68-7210-F87B0D06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9A821-B90E-4073-8A1D-41279B3E2EE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02C0EC-1A2E-F29F-8E36-0B87D0503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78A7A8-A96E-EBE3-B1C9-CC6A24486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5F21F-C508-468F-9931-6B4118C75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44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349F5-4571-241F-E01D-F3A26AE4F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B59965-E58F-AF5A-ECF8-3347C38D7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9A821-B90E-4073-8A1D-41279B3E2EE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A466F8-052B-F73C-0CD8-D3B25A9BB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7686D-9B7E-C311-FC91-B777FDED0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5F21F-C508-468F-9931-6B4118C75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73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F2F1BB-9157-49F2-CDE0-3574DD0B4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9A821-B90E-4073-8A1D-41279B3E2EE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07A132-E2EC-9727-8FED-67261E800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6D805-A704-9731-2CDE-5BAE9B97B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5F21F-C508-468F-9931-6B4118C75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53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2C84A-102D-09DB-A7A1-AAD81B528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2CF46-4A66-C1A3-D944-08FC07130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7A2035-9CE4-B40E-FF99-DB0BC76972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F73AA9-868F-1D6A-8453-C8737F6DB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9A821-B90E-4073-8A1D-41279B3E2EE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F1BC27-8625-32C9-D1F4-C7C9899D8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FA8924-FE77-B766-B7FE-3BE5021ED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5F21F-C508-468F-9931-6B4118C75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56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7F155-986F-252B-13CB-F2B96ABDC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2745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A06E6B-0EDF-8275-55AB-7DEB7FC328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0089-E426-EE1F-15E3-ADA06C2B2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70220"/>
            <a:ext cx="3932237" cy="349876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6BF8A2-5135-199A-63DE-D28C1B118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9A821-B90E-4073-8A1D-41279B3E2EE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DDCD97-05C0-0D93-CC2F-A0400CA16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6BD7A-D4F8-CCC1-668A-E87B6401A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5F21F-C508-468F-9931-6B4118C75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702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outdoor, old&#10;&#10;Description automatically generated">
            <a:extLst>
              <a:ext uri="{FF2B5EF4-FFF2-40B4-BE49-F238E27FC236}">
                <a16:creationId xmlns:a16="http://schemas.microsoft.com/office/drawing/2014/main" id="{EF370462-0ABC-D94E-D220-B8FEDBFAAFE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" r="4680" b="3654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CB0ADA-C5D1-185A-1A62-46F5D6F19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26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9ACC6-BAEE-8CEB-0530-BE2DE9132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54442"/>
            <a:ext cx="10515600" cy="3722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E268C-915E-2C22-A466-4D1301D0AE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A9A821-B90E-4073-8A1D-41279B3E2EE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B5F412-E639-2005-20D7-0A5588E31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11" name="Picture 10" descr="A picture containing text, outdoor, old">
            <a:extLst>
              <a:ext uri="{FF2B5EF4-FFF2-40B4-BE49-F238E27FC236}">
                <a16:creationId xmlns:a16="http://schemas.microsoft.com/office/drawing/2014/main" id="{75716D56-3748-2531-23C7-48377D62122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" r="4680" b="91093"/>
          <a:stretch/>
        </p:blipFill>
        <p:spPr>
          <a:xfrm>
            <a:off x="0" y="0"/>
            <a:ext cx="12192000" cy="96260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691D0-376F-F04F-72B7-A17613465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A5F21F-C508-468F-9931-6B4118C75A16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A60013B-B476-3230-ED86-FE8FE5697DC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61682" y="253579"/>
            <a:ext cx="2588559" cy="49404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F7D36D0-2B4F-F347-257C-E305A9A5CAA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038600" y="347121"/>
            <a:ext cx="7691718" cy="31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0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JPG"/><Relationship Id="rId18" Type="http://schemas.openxmlformats.org/officeDocument/2006/relationships/image" Target="../media/image59.png"/><Relationship Id="rId3" Type="http://schemas.openxmlformats.org/officeDocument/2006/relationships/image" Target="../media/image44.png"/><Relationship Id="rId7" Type="http://schemas.openxmlformats.org/officeDocument/2006/relationships/image" Target="../media/image48.JP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image" Target="../media/image43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old&#10;&#10;Description automatically generated">
            <a:extLst>
              <a:ext uri="{FF2B5EF4-FFF2-40B4-BE49-F238E27FC236}">
                <a16:creationId xmlns:a16="http://schemas.microsoft.com/office/drawing/2014/main" id="{55D3F037-F14E-D2CB-C9D4-F5AABB65C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2" t="11926" r="153" b="110"/>
          <a:stretch/>
        </p:blipFill>
        <p:spPr>
          <a:xfrm>
            <a:off x="647699" y="1603208"/>
            <a:ext cx="5570621" cy="447474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FF68798-B49D-2B74-0F99-B836CB101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5921"/>
          <a:stretch/>
        </p:blipFill>
        <p:spPr>
          <a:xfrm>
            <a:off x="6494546" y="2519541"/>
            <a:ext cx="5291667" cy="264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1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Programs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ABA0A-4A70-44C1-6509-A5295386E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E611D41-03AB-4002-B280-8FC63CC358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26981" y="2057400"/>
            <a:ext cx="8069772" cy="4371127"/>
          </a:xfrm>
        </p:spPr>
      </p:pic>
    </p:spTree>
    <p:extLst>
      <p:ext uri="{BB962C8B-B14F-4D97-AF65-F5344CB8AC3E}">
        <p14:creationId xmlns:p14="http://schemas.microsoft.com/office/powerpoint/2010/main" val="275738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Programs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ABA0A-4A70-44C1-6509-A5295386E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987820A-1FDB-50A1-24D8-0D0C2DF5E1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00941" y="1983319"/>
            <a:ext cx="7661528" cy="4587602"/>
          </a:xfrm>
        </p:spPr>
      </p:pic>
    </p:spTree>
    <p:extLst>
      <p:ext uri="{BB962C8B-B14F-4D97-AF65-F5344CB8AC3E}">
        <p14:creationId xmlns:p14="http://schemas.microsoft.com/office/powerpoint/2010/main" val="3825364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3C5EB-F331-4521-ABB6-EEEEA65B37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76183"/>
            <a:ext cx="9144000" cy="932935"/>
          </a:xfrm>
        </p:spPr>
        <p:txBody>
          <a:bodyPr>
            <a:normAutofit/>
          </a:bodyPr>
          <a:lstStyle/>
          <a:p>
            <a:pPr algn="l"/>
            <a:r>
              <a:rPr lang="en-US" u="sng" dirty="0">
                <a:solidFill>
                  <a:srgbClr val="00B050"/>
                </a:solidFill>
                <a:latin typeface="Arial Black" panose="020B0A04020102020204" pitchFamily="34" charset="0"/>
              </a:rPr>
              <a:t>HB 530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4A4338-0E04-4B72-96B1-8607524294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52675"/>
            <a:ext cx="9144000" cy="4362449"/>
          </a:xfrm>
        </p:spPr>
        <p:txBody>
          <a:bodyPr>
            <a:normAutofit/>
          </a:bodyPr>
          <a:lstStyle/>
          <a:p>
            <a:pPr algn="l"/>
            <a:r>
              <a:rPr lang="en-US" sz="4000" b="1" i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House Bill 530</a:t>
            </a:r>
          </a:p>
          <a:p>
            <a:pPr algn="l"/>
            <a:endParaRPr lang="en-US" sz="1200" b="1" i="1" dirty="0">
              <a:solidFill>
                <a:srgbClr val="00B0F0"/>
              </a:solidFill>
            </a:endParaRPr>
          </a:p>
          <a:p>
            <a:pPr algn="l"/>
            <a:r>
              <a:rPr lang="en-US" sz="3200" b="1" i="1" dirty="0" err="1">
                <a:latin typeface="Franklin Gothic Book" panose="020B0503020102020204" pitchFamily="34" charset="0"/>
              </a:rPr>
              <a:t>Assumability</a:t>
            </a:r>
            <a:r>
              <a:rPr lang="en-US" sz="3200" b="1" i="1" dirty="0">
                <a:latin typeface="Franklin Gothic Book" panose="020B0503020102020204" pitchFamily="34" charset="0"/>
              </a:rPr>
              <a:t> : No</a:t>
            </a:r>
          </a:p>
          <a:p>
            <a:pPr algn="l"/>
            <a:r>
              <a:rPr lang="en-US" sz="3200" b="1" i="1" dirty="0">
                <a:latin typeface="Franklin Gothic Book" panose="020B0503020102020204" pitchFamily="34" charset="0"/>
              </a:rPr>
              <a:t>Pool: $12,000,000</a:t>
            </a:r>
          </a:p>
          <a:p>
            <a:pPr algn="l"/>
            <a:r>
              <a:rPr lang="en-US" sz="3200" b="1" i="1" dirty="0">
                <a:latin typeface="Franklin Gothic Book" panose="020B0503020102020204" pitchFamily="34" charset="0"/>
              </a:rPr>
              <a:t>Source: MDA / MHC</a:t>
            </a:r>
          </a:p>
          <a:p>
            <a:pPr algn="l"/>
            <a:r>
              <a:rPr lang="en-US" sz="3200" b="1" i="1" dirty="0">
                <a:latin typeface="Franklin Gothic Book" panose="020B0503020102020204" pitchFamily="34" charset="0"/>
              </a:rPr>
              <a:t>Available: $9,100,000</a:t>
            </a:r>
          </a:p>
          <a:p>
            <a:pPr algn="l"/>
            <a:r>
              <a:rPr lang="en-US" sz="3200" b="1" i="1" dirty="0">
                <a:latin typeface="Franklin Gothic Book" panose="020B0503020102020204" pitchFamily="34" charset="0"/>
              </a:rPr>
              <a:t>Limits: HH - $122,000</a:t>
            </a:r>
          </a:p>
          <a:p>
            <a:endParaRPr lang="en-US" sz="4000" b="1" i="1" dirty="0">
              <a:solidFill>
                <a:srgbClr val="00B0F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1D8EE5-4640-0C14-669E-0235CAC83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787" y="752475"/>
            <a:ext cx="37623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46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Programs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ABA0A-4A70-44C1-6509-A5295386E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2E9FA11-733B-DE48-5CBB-8623D23A7B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48865" y="2094614"/>
            <a:ext cx="7813842" cy="4396756"/>
          </a:xfrm>
        </p:spPr>
      </p:pic>
    </p:spTree>
    <p:extLst>
      <p:ext uri="{BB962C8B-B14F-4D97-AF65-F5344CB8AC3E}">
        <p14:creationId xmlns:p14="http://schemas.microsoft.com/office/powerpoint/2010/main" val="3928561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Programs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ABA0A-4A70-44C1-6509-A5295386E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2E3EB0C-1344-4761-2CA3-36EC53264B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58743" y="2017642"/>
            <a:ext cx="7814312" cy="4631635"/>
          </a:xfrm>
        </p:spPr>
      </p:pic>
    </p:spTree>
    <p:extLst>
      <p:ext uri="{BB962C8B-B14F-4D97-AF65-F5344CB8AC3E}">
        <p14:creationId xmlns:p14="http://schemas.microsoft.com/office/powerpoint/2010/main" val="1323927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Programs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ABA0A-4A70-44C1-6509-A5295386E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D18F186-9597-84A3-6545-E350A4DF31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67896" y="2087217"/>
            <a:ext cx="9402208" cy="4482548"/>
          </a:xfrm>
        </p:spPr>
      </p:pic>
    </p:spTree>
    <p:extLst>
      <p:ext uri="{BB962C8B-B14F-4D97-AF65-F5344CB8AC3E}">
        <p14:creationId xmlns:p14="http://schemas.microsoft.com/office/powerpoint/2010/main" val="3940421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Programs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ABA0A-4A70-44C1-6509-A5295386E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0723902-3B88-1B4D-DBE4-D6D9B036A9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92696" y="2206486"/>
            <a:ext cx="9312201" cy="4454779"/>
          </a:xfrm>
        </p:spPr>
      </p:pic>
    </p:spTree>
    <p:extLst>
      <p:ext uri="{BB962C8B-B14F-4D97-AF65-F5344CB8AC3E}">
        <p14:creationId xmlns:p14="http://schemas.microsoft.com/office/powerpoint/2010/main" val="2520960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Programs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ABA0A-4A70-44C1-6509-A5295386E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6306C8D-BC13-515F-8919-A11B338B8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2143125"/>
            <a:ext cx="2466769" cy="16316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E1EC32-4639-9C15-6BC8-68ED9AF94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7384" y="2013917"/>
            <a:ext cx="7059007" cy="464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64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Programs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ABA0A-4A70-44C1-6509-A5295386E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1FE8F62-7DDE-7478-3DA7-D1849D932E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98320" y="2027582"/>
            <a:ext cx="8784112" cy="4581939"/>
          </a:xfrm>
        </p:spPr>
      </p:pic>
    </p:spTree>
    <p:extLst>
      <p:ext uri="{BB962C8B-B14F-4D97-AF65-F5344CB8AC3E}">
        <p14:creationId xmlns:p14="http://schemas.microsoft.com/office/powerpoint/2010/main" val="3605874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Programs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ABA0A-4A70-44C1-6509-A5295386E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76AEE7E-A70D-8503-3FEF-BFDC9B38CD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37555" y="1977886"/>
            <a:ext cx="8524323" cy="4671391"/>
          </a:xfrm>
        </p:spPr>
      </p:pic>
    </p:spTree>
    <p:extLst>
      <p:ext uri="{BB962C8B-B14F-4D97-AF65-F5344CB8AC3E}">
        <p14:creationId xmlns:p14="http://schemas.microsoft.com/office/powerpoint/2010/main" val="2954760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C6A44-29E8-A743-12FC-3DF283290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3513" y="1453557"/>
            <a:ext cx="9144000" cy="1556761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solidFill>
                  <a:schemeClr val="accent4"/>
                </a:solidFill>
              </a:rPr>
              <a:t>MHC Construction Lending Department Staff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AF456C-48DC-992A-6317-F6F89B27C2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3513" y="3528391"/>
            <a:ext cx="9144000" cy="2154347"/>
          </a:xfrm>
        </p:spPr>
        <p:txBody>
          <a:bodyPr>
            <a:normAutofit/>
          </a:bodyPr>
          <a:lstStyle/>
          <a:p>
            <a:r>
              <a:rPr lang="en-US" sz="2600" b="1" i="1" dirty="0">
                <a:solidFill>
                  <a:srgbClr val="002060"/>
                </a:solidFill>
                <a:latin typeface="adelle"/>
              </a:rPr>
              <a:t>Matthew Bolton, Vice President of Construction Lending</a:t>
            </a:r>
          </a:p>
          <a:p>
            <a:r>
              <a:rPr lang="en-US" sz="2600" b="1" i="1" dirty="0">
                <a:solidFill>
                  <a:srgbClr val="002060"/>
                </a:solidFill>
                <a:latin typeface="adelle"/>
              </a:rPr>
              <a:t>Regina Druetto, Druetto Construction, LLC</a:t>
            </a:r>
          </a:p>
          <a:p>
            <a:r>
              <a:rPr lang="en-US" sz="2600" b="1" i="1" dirty="0">
                <a:solidFill>
                  <a:srgbClr val="002060"/>
                </a:solidFill>
                <a:latin typeface="adelle"/>
              </a:rPr>
              <a:t>David Hancock, Vice President of the Executive Division</a:t>
            </a:r>
          </a:p>
          <a:p>
            <a:endParaRPr lang="en-US" sz="2600" b="1" i="1" dirty="0">
              <a:solidFill>
                <a:srgbClr val="002060"/>
              </a:solidFill>
              <a:latin typeface="adelle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284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3C5EB-F331-4521-ABB6-EEEEA65B37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819149"/>
            <a:ext cx="9429749" cy="1014413"/>
          </a:xfrm>
        </p:spPr>
        <p:txBody>
          <a:bodyPr/>
          <a:lstStyle/>
          <a:p>
            <a:pPr algn="r"/>
            <a:r>
              <a:rPr lang="en-US" u="sng" dirty="0">
                <a:solidFill>
                  <a:srgbClr val="00B050"/>
                </a:solidFill>
                <a:latin typeface="Arial Black" panose="020B0A04020102020204" pitchFamily="34" charset="0"/>
              </a:rPr>
              <a:t>MAHDF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4A4338-0E04-4B72-96B1-8607524294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0256" y="2057400"/>
            <a:ext cx="9378264" cy="4639190"/>
          </a:xfrm>
        </p:spPr>
        <p:txBody>
          <a:bodyPr>
            <a:normAutofit lnSpcReduction="10000"/>
          </a:bodyPr>
          <a:lstStyle/>
          <a:p>
            <a:pPr algn="r"/>
            <a:r>
              <a:rPr lang="en-US" sz="4000" b="1" i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Mississippi Affordable Housing Development Fund</a:t>
            </a:r>
          </a:p>
          <a:p>
            <a:pPr algn="l"/>
            <a:endParaRPr lang="en-US" sz="1200" b="1" i="1" dirty="0">
              <a:solidFill>
                <a:srgbClr val="00B0F0"/>
              </a:solidFill>
            </a:endParaRPr>
          </a:p>
          <a:p>
            <a:pPr algn="l"/>
            <a:endParaRPr lang="en-US" sz="3200" b="1" i="1" dirty="0">
              <a:solidFill>
                <a:srgbClr val="00B0F0"/>
              </a:solidFill>
              <a:latin typeface="Franklin Gothic Book" panose="020B0503020102020204" pitchFamily="34" charset="0"/>
            </a:endParaRPr>
          </a:p>
          <a:p>
            <a:pPr algn="l"/>
            <a:r>
              <a:rPr lang="en-US" sz="3200" b="1" i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Affordability Period: 15 Years</a:t>
            </a:r>
          </a:p>
          <a:p>
            <a:pPr algn="l"/>
            <a:r>
              <a:rPr lang="en-US" sz="3200" b="1" i="1" dirty="0" err="1">
                <a:solidFill>
                  <a:schemeClr val="tx2"/>
                </a:solidFill>
                <a:latin typeface="Franklin Gothic Book" panose="020B0503020102020204" pitchFamily="34" charset="0"/>
              </a:rPr>
              <a:t>Assumability</a:t>
            </a:r>
            <a:r>
              <a:rPr lang="en-US" sz="3200" b="1" i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 : Yes</a:t>
            </a:r>
          </a:p>
          <a:p>
            <a:pPr algn="l"/>
            <a:r>
              <a:rPr lang="en-US" sz="3200" b="1" i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Pool: $5 M</a:t>
            </a:r>
          </a:p>
          <a:p>
            <a:pPr algn="l"/>
            <a:r>
              <a:rPr lang="en-US" sz="3200" b="1" i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Source: MDA / MHC</a:t>
            </a:r>
          </a:p>
          <a:p>
            <a:pPr algn="l"/>
            <a:r>
              <a:rPr lang="en-US" sz="3200" b="1" i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Available: $1.7 M</a:t>
            </a:r>
          </a:p>
          <a:p>
            <a:endParaRPr lang="en-US" sz="4000" b="1" i="1" dirty="0">
              <a:solidFill>
                <a:srgbClr val="00B0F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0E77B1-F5A4-B292-02CB-969A7CF00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19" y="918390"/>
            <a:ext cx="3648075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784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Programs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ABA0A-4A70-44C1-6509-A5295386E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2B8CC66-6C9D-1EC6-6A9C-E7021E65D9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69340" y="1858617"/>
            <a:ext cx="8796467" cy="4671392"/>
          </a:xfrm>
        </p:spPr>
      </p:pic>
    </p:spTree>
    <p:extLst>
      <p:ext uri="{BB962C8B-B14F-4D97-AF65-F5344CB8AC3E}">
        <p14:creationId xmlns:p14="http://schemas.microsoft.com/office/powerpoint/2010/main" val="3840037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Programs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ABA0A-4A70-44C1-6509-A5295386E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75092D0-73E4-8232-597A-BE763C416D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04360" y="1945758"/>
            <a:ext cx="8253761" cy="4699591"/>
          </a:xfrm>
        </p:spPr>
      </p:pic>
    </p:spTree>
    <p:extLst>
      <p:ext uri="{BB962C8B-B14F-4D97-AF65-F5344CB8AC3E}">
        <p14:creationId xmlns:p14="http://schemas.microsoft.com/office/powerpoint/2010/main" val="1812079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Programs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ABA0A-4A70-44C1-6509-A5295386E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E423DDA-366D-F202-5052-AA33B0106F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54441" y="1965012"/>
            <a:ext cx="9281037" cy="4614691"/>
          </a:xfrm>
        </p:spPr>
      </p:pic>
    </p:spTree>
    <p:extLst>
      <p:ext uri="{BB962C8B-B14F-4D97-AF65-F5344CB8AC3E}">
        <p14:creationId xmlns:p14="http://schemas.microsoft.com/office/powerpoint/2010/main" val="38546995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Programs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ABA0A-4A70-44C1-6509-A5295386E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71B31C7-D0D3-8050-1A8E-08CA6CEFC8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07555" y="1958009"/>
            <a:ext cx="8874525" cy="4661452"/>
          </a:xfrm>
        </p:spPr>
      </p:pic>
    </p:spTree>
    <p:extLst>
      <p:ext uri="{BB962C8B-B14F-4D97-AF65-F5344CB8AC3E}">
        <p14:creationId xmlns:p14="http://schemas.microsoft.com/office/powerpoint/2010/main" val="2040911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Programs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ABA0A-4A70-44C1-6509-A5295386E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747DB66-0BBE-6DAE-C194-87B0444E09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67948" y="1948070"/>
            <a:ext cx="8220254" cy="4755839"/>
          </a:xfrm>
        </p:spPr>
      </p:pic>
    </p:spTree>
    <p:extLst>
      <p:ext uri="{BB962C8B-B14F-4D97-AF65-F5344CB8AC3E}">
        <p14:creationId xmlns:p14="http://schemas.microsoft.com/office/powerpoint/2010/main" val="28239846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Programs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ABA0A-4A70-44C1-6509-A5295386E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34A114C-4928-F695-A692-6F094BDE8B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48070" y="1948070"/>
            <a:ext cx="8497799" cy="4625186"/>
          </a:xfrm>
        </p:spPr>
      </p:pic>
    </p:spTree>
    <p:extLst>
      <p:ext uri="{BB962C8B-B14F-4D97-AF65-F5344CB8AC3E}">
        <p14:creationId xmlns:p14="http://schemas.microsoft.com/office/powerpoint/2010/main" val="24942043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3C5EB-F331-4521-ABB6-EEEEA65B37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875" y="976183"/>
            <a:ext cx="9144000" cy="926757"/>
          </a:xfrm>
        </p:spPr>
        <p:txBody>
          <a:bodyPr>
            <a:normAutofit/>
          </a:bodyPr>
          <a:lstStyle/>
          <a:p>
            <a:pPr algn="l"/>
            <a:r>
              <a:rPr lang="en-US" u="sng" dirty="0">
                <a:solidFill>
                  <a:srgbClr val="00B050"/>
                </a:solidFill>
                <a:latin typeface="Arial Black" panose="020B0A04020102020204" pitchFamily="34" charset="0"/>
              </a:rPr>
              <a:t>RLF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4A4338-0E04-4B72-96B1-8607524294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875" y="2143125"/>
            <a:ext cx="9620250" cy="4524374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4000" b="1" i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MHC Revolving Loan Fund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1300" b="1" i="1" dirty="0">
              <a:solidFill>
                <a:srgbClr val="00B0F0"/>
              </a:solidFill>
            </a:endParaRPr>
          </a:p>
          <a:p>
            <a:pPr algn="l"/>
            <a:r>
              <a:rPr lang="en-US" sz="3200" b="1" i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Purpose : New Construction, </a:t>
            </a:r>
          </a:p>
          <a:p>
            <a:pPr algn="l"/>
            <a:r>
              <a:rPr lang="en-US" sz="3200" b="1" i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Acquisition / Rehab</a:t>
            </a:r>
          </a:p>
          <a:p>
            <a:pPr algn="l"/>
            <a:r>
              <a:rPr lang="en-US" sz="3200" b="1" i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Type: Multi-family</a:t>
            </a:r>
          </a:p>
          <a:p>
            <a:pPr algn="l"/>
            <a:r>
              <a:rPr lang="en-US" sz="3200" b="1" i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Maximum Loan Amount: $1,500,000</a:t>
            </a:r>
          </a:p>
          <a:p>
            <a:pPr algn="l"/>
            <a:r>
              <a:rPr lang="en-US" sz="3200" b="1" i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Limits: LURA (Land Use Restrictive Agreement)</a:t>
            </a:r>
          </a:p>
          <a:p>
            <a:pPr algn="l"/>
            <a:r>
              <a:rPr lang="en-US" sz="3200" b="1" i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Rate: 3.0%</a:t>
            </a:r>
          </a:p>
          <a:p>
            <a:pPr algn="l"/>
            <a:r>
              <a:rPr lang="en-US" sz="3200" b="1" i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Maturity: 7 Years</a:t>
            </a:r>
          </a:p>
          <a:p>
            <a:endParaRPr lang="en-US" sz="4000" b="1" i="1" dirty="0">
              <a:solidFill>
                <a:srgbClr val="00B0F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D74C59-E0A9-BE05-1519-FCD132EFB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024" y="819149"/>
            <a:ext cx="4295775" cy="330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380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Programs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ABA0A-4A70-44C1-6509-A5295386E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CE23F03-7248-D3ED-6C24-5DF6A7D855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93959" y="1954451"/>
            <a:ext cx="8313528" cy="4774340"/>
          </a:xfrm>
        </p:spPr>
      </p:pic>
    </p:spTree>
    <p:extLst>
      <p:ext uri="{BB962C8B-B14F-4D97-AF65-F5344CB8AC3E}">
        <p14:creationId xmlns:p14="http://schemas.microsoft.com/office/powerpoint/2010/main" val="30668518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3C5EB-F331-4521-ABB6-EEEEA65B37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6825" y="819149"/>
            <a:ext cx="9144000" cy="1014413"/>
          </a:xfrm>
        </p:spPr>
        <p:txBody>
          <a:bodyPr/>
          <a:lstStyle/>
          <a:p>
            <a:pPr algn="l"/>
            <a:r>
              <a:rPr lang="en-US" u="sng" dirty="0">
                <a:solidFill>
                  <a:srgbClr val="00B050"/>
                </a:solidFill>
                <a:latin typeface="Arial Black" panose="020B0A04020102020204" pitchFamily="34" charset="0"/>
              </a:rPr>
              <a:t>RLF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4A4338-0E04-4B72-96B1-8607524294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6825" y="2047874"/>
            <a:ext cx="9144000" cy="4305301"/>
          </a:xfrm>
        </p:spPr>
        <p:txBody>
          <a:bodyPr>
            <a:normAutofit/>
          </a:bodyPr>
          <a:lstStyle/>
          <a:p>
            <a:pPr algn="l"/>
            <a:r>
              <a:rPr lang="en-US" sz="4000" b="1" i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MHC Revolving Loan Fund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1200" b="1" i="1" dirty="0">
              <a:solidFill>
                <a:srgbClr val="00B0F0"/>
              </a:solidFill>
            </a:endParaRPr>
          </a:p>
          <a:p>
            <a:pPr algn="l"/>
            <a:r>
              <a:rPr lang="en-US" sz="3200" b="1" i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Affordability Period: 15 Years</a:t>
            </a:r>
          </a:p>
          <a:p>
            <a:pPr algn="l"/>
            <a:r>
              <a:rPr lang="en-US" sz="3200" b="1" i="1" dirty="0" err="1">
                <a:solidFill>
                  <a:schemeClr val="tx2"/>
                </a:solidFill>
                <a:latin typeface="Franklin Gothic Book" panose="020B0503020102020204" pitchFamily="34" charset="0"/>
              </a:rPr>
              <a:t>Assumability</a:t>
            </a:r>
            <a:r>
              <a:rPr lang="en-US" sz="3200" b="1" i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 : Yes</a:t>
            </a:r>
          </a:p>
          <a:p>
            <a:pPr algn="l"/>
            <a:r>
              <a:rPr lang="en-US" sz="3200" b="1" i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Pool: $5,000,000</a:t>
            </a:r>
          </a:p>
          <a:p>
            <a:pPr algn="l"/>
            <a:r>
              <a:rPr lang="en-US" sz="3200" b="1" i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Source: MHC</a:t>
            </a:r>
          </a:p>
          <a:p>
            <a:pPr algn="l"/>
            <a:r>
              <a:rPr lang="en-US" sz="3200" b="1" i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Available: $2,600,000</a:t>
            </a:r>
          </a:p>
          <a:p>
            <a:endParaRPr lang="en-US" sz="4000" b="1" i="1" dirty="0">
              <a:solidFill>
                <a:srgbClr val="00B0F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C12B8F-8745-5189-C6A8-11D61C472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399" y="604837"/>
            <a:ext cx="4295775" cy="330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59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E0860-9716-4304-6E7E-3A71201BB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Department</a:t>
            </a:r>
            <a:endParaRPr lang="en-US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DB1E1B4-00D1-7195-D4BB-FA6E72FBA2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7652" y="2416517"/>
            <a:ext cx="10515600" cy="17308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665F99-DE4E-1A49-8B09-EBDA758E7CD5}"/>
              </a:ext>
            </a:extLst>
          </p:cNvPr>
          <p:cNvSpPr txBox="1"/>
          <p:nvPr/>
        </p:nvSpPr>
        <p:spPr>
          <a:xfrm>
            <a:off x="1033670" y="4450860"/>
            <a:ext cx="1032013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002060"/>
                </a:solidFill>
                <a:latin typeface="adelle"/>
              </a:rPr>
              <a:t>Provides low-interest loans for Single-family new construction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002060"/>
                </a:solidFill>
                <a:latin typeface="adelle"/>
              </a:rPr>
              <a:t>Provides low-interest loans for multi-family new construction and acquisition / rehab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002060"/>
                </a:solidFill>
                <a:latin typeface="adelle"/>
              </a:rPr>
              <a:t>Provides low-interest loan for tax credit new construction and acquisition / rehab developments</a:t>
            </a:r>
          </a:p>
        </p:txBody>
      </p:sp>
    </p:spTree>
    <p:extLst>
      <p:ext uri="{BB962C8B-B14F-4D97-AF65-F5344CB8AC3E}">
        <p14:creationId xmlns:p14="http://schemas.microsoft.com/office/powerpoint/2010/main" val="11707438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Programs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ABA0A-4A70-44C1-6509-A5295386E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BB9F00-AE72-8AC3-6D2F-0BA191C69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263" y="2125572"/>
            <a:ext cx="7664934" cy="456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3695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Programs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ABA0A-4A70-44C1-6509-A5295386E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A0A58D-A03E-0FB7-E233-7025D0756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670" y="2073603"/>
            <a:ext cx="8532329" cy="478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426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Programs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ABA0A-4A70-44C1-6509-A5295386E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4BBBD8A-0789-C40B-8857-AFDBF8884E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18873" y="2068185"/>
            <a:ext cx="8932932" cy="4609062"/>
          </a:xfrm>
        </p:spPr>
      </p:pic>
    </p:spTree>
    <p:extLst>
      <p:ext uri="{BB962C8B-B14F-4D97-AF65-F5344CB8AC3E}">
        <p14:creationId xmlns:p14="http://schemas.microsoft.com/office/powerpoint/2010/main" val="9927896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Programs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ABA0A-4A70-44C1-6509-A5295386E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5B09283-549C-9286-02D0-E5A6E10C57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60829" y="2179674"/>
            <a:ext cx="8830328" cy="4391247"/>
          </a:xfrm>
        </p:spPr>
      </p:pic>
    </p:spTree>
    <p:extLst>
      <p:ext uri="{BB962C8B-B14F-4D97-AF65-F5344CB8AC3E}">
        <p14:creationId xmlns:p14="http://schemas.microsoft.com/office/powerpoint/2010/main" val="3310496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Programs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ABA0A-4A70-44C1-6509-A5295386E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95F794B-3DDF-B911-A1F2-0934565E3F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59226" y="2375453"/>
            <a:ext cx="8940977" cy="3767642"/>
          </a:xfrm>
        </p:spPr>
      </p:pic>
    </p:spTree>
    <p:extLst>
      <p:ext uri="{BB962C8B-B14F-4D97-AF65-F5344CB8AC3E}">
        <p14:creationId xmlns:p14="http://schemas.microsoft.com/office/powerpoint/2010/main" val="29386159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Programs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ABA0A-4A70-44C1-6509-A5295386E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603C17C-2040-ED27-D850-9172385AB2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79673" y="2284833"/>
            <a:ext cx="7953155" cy="3869334"/>
          </a:xfrm>
        </p:spPr>
      </p:pic>
    </p:spTree>
    <p:extLst>
      <p:ext uri="{BB962C8B-B14F-4D97-AF65-F5344CB8AC3E}">
        <p14:creationId xmlns:p14="http://schemas.microsoft.com/office/powerpoint/2010/main" val="25593512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Programs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ABA0A-4A70-44C1-6509-A5295386E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974A41B-A4DC-FE92-4BEC-C6D241837C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98983" y="2474842"/>
            <a:ext cx="8719723" cy="3629239"/>
          </a:xfrm>
        </p:spPr>
      </p:pic>
    </p:spTree>
    <p:extLst>
      <p:ext uri="{BB962C8B-B14F-4D97-AF65-F5344CB8AC3E}">
        <p14:creationId xmlns:p14="http://schemas.microsoft.com/office/powerpoint/2010/main" val="11234312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Programs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ABA0A-4A70-44C1-6509-A5295386E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76E803C-DD4A-10B7-9F8C-83F5E1E9FA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08267" y="2146852"/>
            <a:ext cx="7919737" cy="4190197"/>
          </a:xfrm>
        </p:spPr>
      </p:pic>
    </p:spTree>
    <p:extLst>
      <p:ext uri="{BB962C8B-B14F-4D97-AF65-F5344CB8AC3E}">
        <p14:creationId xmlns:p14="http://schemas.microsoft.com/office/powerpoint/2010/main" val="11161962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Programs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ABA0A-4A70-44C1-6509-A5295386E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095BFB3-A3EB-632A-CAF4-809FAA22D9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14500" y="2491581"/>
            <a:ext cx="8763000" cy="3648075"/>
          </a:xfrm>
        </p:spPr>
      </p:pic>
    </p:spTree>
    <p:extLst>
      <p:ext uri="{BB962C8B-B14F-4D97-AF65-F5344CB8AC3E}">
        <p14:creationId xmlns:p14="http://schemas.microsoft.com/office/powerpoint/2010/main" val="38203896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1C928C-AB06-2985-B36F-E25564585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8748" y="929505"/>
            <a:ext cx="3706513" cy="2085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9C102E-6342-8A54-7817-062CA4194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375" y="1115170"/>
            <a:ext cx="2442497" cy="14025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04A1A9-157D-A0C9-8E96-9220DEBD9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6563" y="1759363"/>
            <a:ext cx="1334940" cy="11453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F4B529-B51E-B65F-F576-CB4448B60D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5226" y="1206431"/>
            <a:ext cx="2092331" cy="7593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0968F8-FF22-557B-7F5D-77111321F5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375" y="2702198"/>
            <a:ext cx="2629854" cy="1033523"/>
          </a:xfrm>
          <a:prstGeom prst="rect">
            <a:avLst/>
          </a:prstGeom>
        </p:spPr>
      </p:pic>
      <p:pic>
        <p:nvPicPr>
          <p:cNvPr id="16" name="Picture 15" descr="A close-up of a logo&#10;&#10;Description automatically generated">
            <a:extLst>
              <a:ext uri="{FF2B5EF4-FFF2-40B4-BE49-F238E27FC236}">
                <a16:creationId xmlns:a16="http://schemas.microsoft.com/office/drawing/2014/main" id="{3ED7E4B4-0FA0-A3CE-EA49-76DBCB3BC1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881" y="1911207"/>
            <a:ext cx="2623399" cy="11055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FF113D-1FAD-2888-13CA-34C469B35D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4191" y="2961752"/>
            <a:ext cx="2457450" cy="12724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18307C4-F7EC-A299-6CDC-80DC003AE5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2412" y="3069025"/>
            <a:ext cx="2742280" cy="11094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28D5D96-44F9-6E31-BDA7-C9C156C7B5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63248" y="3055757"/>
            <a:ext cx="2409824" cy="1248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1D0D5B3-4BE6-A67E-BB55-F890A0FABB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779" y="3699938"/>
            <a:ext cx="1731826" cy="14882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E9E2A99-F2A7-019E-DC73-76B2D77001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56554" y="4297391"/>
            <a:ext cx="1873537" cy="1067205"/>
          </a:xfrm>
          <a:prstGeom prst="rect">
            <a:avLst/>
          </a:prstGeom>
        </p:spPr>
      </p:pic>
      <p:pic>
        <p:nvPicPr>
          <p:cNvPr id="28" name="Picture 27" descr="Blue text on a white background&#10;&#10;Description automatically generated">
            <a:extLst>
              <a:ext uri="{FF2B5EF4-FFF2-40B4-BE49-F238E27FC236}">
                <a16:creationId xmlns:a16="http://schemas.microsoft.com/office/drawing/2014/main" id="{A2EDDFA6-A0DF-51F5-E41F-550DB4B4E6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974" y="4306133"/>
            <a:ext cx="2570278" cy="9962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2713FD9-F7C7-0998-F923-32CB223A050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53046" y="4364068"/>
            <a:ext cx="1626014" cy="90334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0F69E90-8AC2-4D2A-897A-22C3B112397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5572" y="5302365"/>
            <a:ext cx="2400300" cy="13144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C93D789-F510-ACA6-86D4-E03D2C0829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95774" y="5606783"/>
            <a:ext cx="2788192" cy="102780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563F2FD-A730-F5D9-8CFD-D3B41947FCC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05974" y="5625548"/>
            <a:ext cx="2333625" cy="8858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531995D-C692-C4F3-146E-25A342FBA29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49673" y="5651569"/>
            <a:ext cx="2623399" cy="76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56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AD7E9-E2F5-8FA6-28F9-346C8E813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Department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6518C-AE78-EBA7-3AE3-647F47A80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84770"/>
            <a:ext cx="10515600" cy="1975984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2060"/>
                </a:solidFill>
                <a:latin typeface="adelle"/>
              </a:rPr>
              <a:t>Provides mortgage assistance for teachers in areas with critical shortages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2060"/>
                </a:solidFill>
                <a:latin typeface="adelle"/>
              </a:rPr>
              <a:t>Administers 11 Programs totaling $100M in assets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2060"/>
                </a:solidFill>
                <a:latin typeface="adelle"/>
              </a:rPr>
              <a:t>Compliments Federal Grant Programs</a:t>
            </a:r>
          </a:p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288AF6F-0DFF-AFD7-8EA8-6CC1FAC02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52" y="2416517"/>
            <a:ext cx="10515600" cy="173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693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Programs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06BF6-214B-F912-AA81-8FC3C6B72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201" y="2437258"/>
            <a:ext cx="4556412" cy="36852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400" b="1" i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FIHOP's Mission</a:t>
            </a:r>
          </a:p>
          <a:p>
            <a:pPr marL="0" indent="0" algn="l">
              <a:buNone/>
            </a:pPr>
            <a:endParaRPr lang="en-US" sz="1200" b="0" i="0" dirty="0">
              <a:solidFill>
                <a:srgbClr val="002060"/>
              </a:solidFill>
              <a:effectLst/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 marL="0" indent="0" algn="ctr">
              <a:buNone/>
            </a:pPr>
            <a:r>
              <a:rPr lang="en-US" sz="3400" b="0" i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adelle"/>
              </a:rPr>
              <a:t>To fund developers of multi-family housing that utilize low-income housing tax credits.</a:t>
            </a:r>
          </a:p>
          <a:p>
            <a:pPr marL="0" indent="0" algn="ctr">
              <a:buNone/>
            </a:pP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1C928C-AB06-2985-B36F-E25564585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389" y="2365575"/>
            <a:ext cx="4556412" cy="25637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7A43AB-DA19-B942-D585-FEAE51145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2265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Programs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06BF6-214B-F912-AA81-8FC3C6B72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8946" y="2755310"/>
            <a:ext cx="4987054" cy="26714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i="1" dirty="0">
                <a:solidFill>
                  <a:srgbClr val="002060"/>
                </a:solidFill>
                <a:highlight>
                  <a:srgbClr val="FFFFFF"/>
                </a:highlight>
                <a:latin typeface="adelle"/>
              </a:rPr>
              <a:t>The Financial Institutions Housing Opportunity Pool was created in 2002 between statewide lending partners and MHC.</a:t>
            </a:r>
            <a:endParaRPr lang="en-US" sz="3200" b="0" i="1" dirty="0">
              <a:solidFill>
                <a:srgbClr val="002060"/>
              </a:solidFill>
              <a:effectLst/>
              <a:highlight>
                <a:srgbClr val="FFFFFF"/>
              </a:highlight>
              <a:latin typeface="adelle"/>
            </a:endParaRPr>
          </a:p>
          <a:p>
            <a:pPr marL="0" indent="0" algn="ctr">
              <a:buNone/>
            </a:pP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1C928C-AB06-2985-B36F-E25564585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623" y="2613991"/>
            <a:ext cx="4538466" cy="25536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8141CB-0A47-5CA5-A324-FCC38209B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802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Programs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06BF6-214B-F912-AA81-8FC3C6B72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8946" y="2109266"/>
            <a:ext cx="4987054" cy="4043055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endParaRPr lang="en-US" sz="1200" b="0" i="0" dirty="0">
              <a:solidFill>
                <a:srgbClr val="002060"/>
              </a:solidFill>
              <a:effectLst/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 marL="0" indent="0" algn="ctr">
              <a:buNone/>
            </a:pPr>
            <a:r>
              <a:rPr lang="en-US" b="0" i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adelle"/>
              </a:rPr>
              <a:t>Before our formation, loans made for CRA credits were typically funded by out-of-state banks. Our program brings Community Reinvestment Act (</a:t>
            </a:r>
            <a:r>
              <a:rPr lang="en-US" b="1" i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adelle"/>
              </a:rPr>
              <a:t>CRA</a:t>
            </a:r>
            <a:r>
              <a:rPr lang="en-US" b="0" i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adelle"/>
              </a:rPr>
              <a:t>) investment opportunities back to the Mississippi banking community.</a:t>
            </a:r>
            <a:endParaRPr lang="en-US" i="1" dirty="0">
              <a:solidFill>
                <a:srgbClr val="002060"/>
              </a:solidFill>
              <a:latin typeface="adell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1C928C-AB06-2985-B36F-E25564585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623" y="2613991"/>
            <a:ext cx="4538466" cy="25536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E07A0A-9A9E-3D5C-FEB7-8D09D3F7A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623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Programs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06BF6-214B-F912-AA81-8FC3C6B72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8946" y="2486953"/>
            <a:ext cx="4987054" cy="357591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0" i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adelle"/>
              </a:rPr>
              <a:t>We exist to enhance Mississippi's long-term economic viability by financing safe, decent, affordable housing and helping working families build wealth.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1C928C-AB06-2985-B36F-E25564585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623" y="2613991"/>
            <a:ext cx="4538466" cy="25536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F271D9-A93B-9D04-6C02-7172F67F5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444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Programs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06BF6-214B-F912-AA81-8FC3C6B72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8946" y="2636040"/>
            <a:ext cx="4987054" cy="255361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0" i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adelle"/>
              </a:rPr>
              <a:t>FIHOP is a 501(c)3 Mississippi Corporation registered with the State of Mississippi as a Charitable Organization.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1C928C-AB06-2985-B36F-E25564585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623" y="2613991"/>
            <a:ext cx="4538466" cy="25536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66E13B-74E1-1906-01A0-C7D7ED907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540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Programs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06BF6-214B-F912-AA81-8FC3C6B72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8946" y="2268292"/>
            <a:ext cx="4987054" cy="403311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0" i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adelle"/>
              </a:rPr>
              <a:t>FIHOP is made of 16 participating lenders from across the state and is governed by a Board of Directors. Our loan committee is made up of 8 members. MHC is the current administer of the program.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1C928C-AB06-2985-B36F-E25564585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623" y="2613991"/>
            <a:ext cx="4538466" cy="25536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59984E-999A-605C-15EB-0F2AF7330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591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Programs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06BF6-214B-F912-AA81-8FC3C6B72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8946" y="2765248"/>
            <a:ext cx="4987054" cy="274102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0" i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adelle"/>
              </a:rPr>
              <a:t>FIHOP meets the permanent loan needs of Tax Credit Developers and the CRA Investment compliance needs of our members.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1C928C-AB06-2985-B36F-E25564585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623" y="2613991"/>
            <a:ext cx="4538466" cy="25536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F78FF3-C627-E327-356C-96D66A3A3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3905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Programs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06BF6-214B-F912-AA81-8FC3C6B72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8946" y="2626101"/>
            <a:ext cx="4987054" cy="304914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0" i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adelle"/>
              </a:rPr>
              <a:t>FIHOP does not fund construction loans. We require 90% occupancy combined with a 1.20 Debt Coverage Ratio for three months before closing.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1C928C-AB06-2985-B36F-E25564585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623" y="2613991"/>
            <a:ext cx="4538466" cy="25536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7CF933-4D71-80FA-7C77-AE8A4CC86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996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Programs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06BF6-214B-F912-AA81-8FC3C6B72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8946" y="2366225"/>
            <a:ext cx="4987054" cy="410414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0" i="1" dirty="0">
                <a:solidFill>
                  <a:srgbClr val="002060"/>
                </a:solidFill>
                <a:effectLst/>
                <a:latin typeface="adelle"/>
              </a:rPr>
              <a:t>FIHOP has closed over $30 million and $12 million has been repaid with $17 million outstanding. FIHOP has $11 million available to lend with total participation commitments of nearly $29 million.</a:t>
            </a:r>
          </a:p>
          <a:p>
            <a:pPr marL="0" indent="0" algn="ctr">
              <a:buNone/>
            </a:pPr>
            <a:endParaRPr lang="en-US" sz="3200" b="0" i="1" dirty="0">
              <a:solidFill>
                <a:srgbClr val="002060"/>
              </a:solidFill>
              <a:effectLst/>
              <a:highlight>
                <a:srgbClr val="FFFFFF"/>
              </a:highlight>
              <a:latin typeface="adell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1C928C-AB06-2985-B36F-E25564585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623" y="2613991"/>
            <a:ext cx="4538466" cy="25536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8A9A6B-3A9C-CC01-987B-46760AE99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5045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Programs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06BF6-214B-F912-AA81-8FC3C6B72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8946" y="2506860"/>
            <a:ext cx="4987054" cy="33885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0" i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adelle"/>
              </a:rPr>
              <a:t>Our present portfolio is returning a comparable market value rate for our members. In addition, our portfolio has achieved a 100% pay rate for its entire history of loans in service.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1C928C-AB06-2985-B36F-E25564585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623" y="2613991"/>
            <a:ext cx="4538466" cy="25536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8E8353-BFEE-EFE9-1E10-5AEB6B70C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76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Programs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06BF6-214B-F912-AA81-8FC3C6B72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0340" y="2454442"/>
            <a:ext cx="4137837" cy="372252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3200" b="1" i="1" dirty="0">
                <a:solidFill>
                  <a:srgbClr val="002060"/>
                </a:solidFill>
                <a:latin typeface="adelle"/>
              </a:rPr>
              <a:t>Primary Programs:</a:t>
            </a:r>
          </a:p>
          <a:p>
            <a:pPr algn="l"/>
            <a:endParaRPr lang="en-US" sz="1200" b="1" i="1" dirty="0">
              <a:solidFill>
                <a:srgbClr val="002060"/>
              </a:solidFill>
              <a:latin typeface="adelle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3200" b="1" i="1" dirty="0">
                <a:solidFill>
                  <a:srgbClr val="002060"/>
                </a:solidFill>
                <a:latin typeface="adelle"/>
              </a:rPr>
              <a:t>HB 530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3200" b="1" i="1" dirty="0">
                <a:solidFill>
                  <a:srgbClr val="002060"/>
                </a:solidFill>
                <a:latin typeface="adelle"/>
              </a:rPr>
              <a:t>MAHDF 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3200" b="1" i="1" dirty="0">
                <a:solidFill>
                  <a:srgbClr val="002060"/>
                </a:solidFill>
                <a:latin typeface="adelle"/>
              </a:rPr>
              <a:t>RLF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3200" b="1" i="1" dirty="0">
                <a:solidFill>
                  <a:srgbClr val="002060"/>
                </a:solidFill>
                <a:latin typeface="adelle"/>
              </a:rPr>
              <a:t>FIHOP</a:t>
            </a:r>
            <a:endParaRPr lang="en-US" sz="3200" dirty="0">
              <a:solidFill>
                <a:srgbClr val="002060"/>
              </a:solidFill>
              <a:latin typeface="adell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471297-E226-7D04-E0AA-9612172DE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6312" y="2379445"/>
            <a:ext cx="4235835" cy="364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830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Programs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06BF6-214B-F912-AA81-8FC3C6B72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8946" y="2506860"/>
            <a:ext cx="4987054" cy="33885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0" i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adelle"/>
              </a:rPr>
              <a:t>Financial Institutions that participate within FIHOP are satisfied by the minimal Loan to Value Ratios (typically less than 35%) associated with permanent first mortgage loans.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1C928C-AB06-2985-B36F-E25564585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623" y="2613991"/>
            <a:ext cx="4538466" cy="25536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017057-18FA-01A0-19B2-9871071D8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836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Programs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06BF6-214B-F912-AA81-8FC3C6B72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8946" y="2389078"/>
            <a:ext cx="4987054" cy="4031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1" i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FIHOP Membership Requirements</a:t>
            </a:r>
          </a:p>
          <a:p>
            <a:pPr marL="0" indent="0" algn="ctr">
              <a:buNone/>
            </a:pPr>
            <a:endParaRPr lang="en-US" sz="1400" b="1" i="1" dirty="0">
              <a:solidFill>
                <a:srgbClr val="002060"/>
              </a:solidFill>
              <a:effectLst/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 marL="0" indent="0" algn="ctr">
              <a:buNone/>
            </a:pPr>
            <a:r>
              <a:rPr lang="en-US" sz="3200" b="0" i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adelle"/>
              </a:rPr>
              <a:t>Members must commit a minimum of $250,000 to the pool. MHC endorses the program by funding up to 10% of each loan. </a:t>
            </a:r>
          </a:p>
          <a:p>
            <a:pPr marL="0" indent="0" algn="ctr">
              <a:buNone/>
            </a:pPr>
            <a:endParaRPr lang="en-US" sz="3200" b="0" i="1" dirty="0">
              <a:solidFill>
                <a:srgbClr val="002060"/>
              </a:solidFill>
              <a:effectLst/>
              <a:highlight>
                <a:srgbClr val="FFFFFF"/>
              </a:highlight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1C928C-AB06-2985-B36F-E25564585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623" y="2613991"/>
            <a:ext cx="4538466" cy="25536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B3401A-CC2E-C47B-8AD7-E33707AE5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3737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Programs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06BF6-214B-F912-AA81-8FC3C6B72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8946" y="2389078"/>
            <a:ext cx="4987054" cy="350631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0" i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adelle"/>
              </a:rPr>
              <a:t>Members participate in each loan to the extent of their commitment to the FIHOP pool and funds are only drawn down from a participant’s commitment at the time a loan is closed. </a:t>
            </a:r>
            <a:endParaRPr lang="en-US" sz="3200" b="0" i="1" dirty="0">
              <a:solidFill>
                <a:srgbClr val="002060"/>
              </a:solidFill>
              <a:effectLst/>
              <a:highlight>
                <a:srgbClr val="FFFFFF"/>
              </a:highlight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1C928C-AB06-2985-B36F-E25564585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623" y="2613991"/>
            <a:ext cx="4538466" cy="25536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E75A3E-F99B-131B-B039-485102C91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969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Programs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06BF6-214B-F912-AA81-8FC3C6B72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8946" y="2389078"/>
            <a:ext cx="4987054" cy="406141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0" i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adelle"/>
              </a:rPr>
              <a:t>The FIHOP Board of Directors consists of one member from each participating financial institution and one from MHC. FIHOP has a loan committee that reviews and recommends each loan to the Board for approval or denial.</a:t>
            </a:r>
            <a:endParaRPr lang="en-US" sz="3200" b="0" i="1" dirty="0">
              <a:solidFill>
                <a:srgbClr val="002060"/>
              </a:solidFill>
              <a:effectLst/>
              <a:highlight>
                <a:srgbClr val="FFFFFF"/>
              </a:highlight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1C928C-AB06-2985-B36F-E25564585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623" y="2613991"/>
            <a:ext cx="4538466" cy="25536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8AA420-1560-F320-633D-209D23851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30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Programs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06BF6-214B-F912-AA81-8FC3C6B72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8946" y="2150538"/>
            <a:ext cx="4987054" cy="425026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200" b="1" i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adelle"/>
              </a:rPr>
              <a:t>Board of Directors (Officers)</a:t>
            </a: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adelle"/>
              </a:rPr>
              <a:t>Chairman – Jason Duren</a:t>
            </a: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adelle"/>
              </a:rPr>
              <a:t>Cadence Bank</a:t>
            </a: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adelle"/>
              </a:rPr>
              <a:t>Vice-Chairman - Bernard Bridges</a:t>
            </a: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adelle"/>
              </a:rPr>
              <a:t>Trustmark</a:t>
            </a: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adelle"/>
              </a:rPr>
              <a:t>Secretary/Treasurer – Steven Cooksey</a:t>
            </a: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adelle"/>
              </a:rPr>
              <a:t>Great Southern Bank</a:t>
            </a: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adelle"/>
              </a:rPr>
              <a:t>President - David Hancock</a:t>
            </a: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adelle"/>
              </a:rPr>
              <a:t>Administrator - Matthew Bolton</a:t>
            </a: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highlight>
                  <a:srgbClr val="FFFFFF"/>
                </a:highlight>
                <a:latin typeface="adelle"/>
              </a:rPr>
              <a:t>Mississippi Home Corporation</a:t>
            </a:r>
            <a:endParaRPr lang="en-US" sz="2200" i="1" dirty="0">
              <a:solidFill>
                <a:srgbClr val="002060"/>
              </a:solidFill>
              <a:effectLst/>
              <a:highlight>
                <a:srgbClr val="FFFFFF"/>
              </a:highlight>
              <a:latin typeface="adelle"/>
            </a:endParaRPr>
          </a:p>
          <a:p>
            <a:pPr marL="0" indent="0" algn="l">
              <a:buNone/>
            </a:pPr>
            <a:endParaRPr lang="en-US" sz="2400" b="0" dirty="0">
              <a:solidFill>
                <a:srgbClr val="002060"/>
              </a:solidFill>
              <a:effectLst/>
              <a:highlight>
                <a:srgbClr val="FFFFFF"/>
              </a:highlight>
              <a:latin typeface="adelle"/>
            </a:endParaRPr>
          </a:p>
          <a:p>
            <a:pPr marL="0" indent="0" algn="l">
              <a:buNone/>
            </a:pPr>
            <a:endParaRPr lang="en-US" sz="2000" b="0" i="0" dirty="0">
              <a:solidFill>
                <a:srgbClr val="555555"/>
              </a:solidFill>
              <a:effectLst/>
              <a:highlight>
                <a:srgbClr val="FFFFFF"/>
              </a:highlight>
              <a:latin typeface="adelle"/>
            </a:endParaRPr>
          </a:p>
          <a:p>
            <a:pPr marL="0" indent="0" algn="ctr">
              <a:buNone/>
            </a:pPr>
            <a:endParaRPr lang="en-US" sz="1400" b="0" i="1" dirty="0">
              <a:solidFill>
                <a:srgbClr val="002060"/>
              </a:solidFill>
              <a:effectLst/>
              <a:highlight>
                <a:srgbClr val="FFFFFF"/>
              </a:highlight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1C928C-AB06-2985-B36F-E25564585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623" y="2613991"/>
            <a:ext cx="4538466" cy="25536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EA236C-C25B-8D96-078A-E0F6948A2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815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C62EE16-AAFC-9D7A-8F00-E5E705C938F3}"/>
              </a:ext>
            </a:extLst>
          </p:cNvPr>
          <p:cNvSpPr txBox="1"/>
          <p:nvPr/>
        </p:nvSpPr>
        <p:spPr>
          <a:xfrm>
            <a:off x="3061254" y="1117943"/>
            <a:ext cx="65424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200" b="1" i="1" dirty="0">
                <a:solidFill>
                  <a:srgbClr val="00B050"/>
                </a:solidFill>
                <a:effectLst/>
                <a:highlight>
                  <a:srgbClr val="FFFFFF"/>
                </a:highlight>
                <a:latin typeface="adelle"/>
              </a:rPr>
              <a:t>FIHOP Board of Directors (Members)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6E5A05-7DA5-5AD6-0357-A93550E6A8F2}"/>
              </a:ext>
            </a:extLst>
          </p:cNvPr>
          <p:cNvSpPr txBox="1"/>
          <p:nvPr/>
        </p:nvSpPr>
        <p:spPr>
          <a:xfrm>
            <a:off x="6095999" y="2031268"/>
            <a:ext cx="545327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2400" b="0" i="1" dirty="0">
                <a:solidFill>
                  <a:srgbClr val="002060"/>
                </a:solidFill>
                <a:effectLst/>
                <a:latin typeface="adelle"/>
              </a:rPr>
              <a:t>Steven Cooksey, Great Southern Bank</a:t>
            </a:r>
          </a:p>
          <a:p>
            <a:pPr marL="0" indent="0" algn="l">
              <a:buNone/>
            </a:pPr>
            <a:endParaRPr lang="en-US" sz="2400" b="0" i="1" dirty="0">
              <a:solidFill>
                <a:srgbClr val="002060"/>
              </a:solidFill>
              <a:effectLst/>
              <a:latin typeface="adelle"/>
            </a:endParaRPr>
          </a:p>
          <a:p>
            <a:pPr marL="0" indent="0" algn="l">
              <a:buNone/>
            </a:pPr>
            <a:r>
              <a:rPr lang="en-US" sz="2400" b="0" i="1" dirty="0">
                <a:solidFill>
                  <a:srgbClr val="002060"/>
                </a:solidFill>
                <a:effectLst/>
                <a:latin typeface="adelle"/>
              </a:rPr>
              <a:t>Matthew Creekmore, Renasant Bank</a:t>
            </a:r>
          </a:p>
          <a:p>
            <a:pPr marL="0" indent="0" algn="l">
              <a:buNone/>
            </a:pPr>
            <a:endParaRPr lang="en-US" sz="2400" b="0" i="1" dirty="0">
              <a:solidFill>
                <a:srgbClr val="002060"/>
              </a:solidFill>
              <a:effectLst/>
              <a:latin typeface="adelle"/>
            </a:endParaRPr>
          </a:p>
          <a:p>
            <a:pPr marL="0" indent="0" algn="l">
              <a:buNone/>
            </a:pPr>
            <a:r>
              <a:rPr lang="en-US" sz="2400" b="0" i="1" dirty="0">
                <a:solidFill>
                  <a:srgbClr val="002060"/>
                </a:solidFill>
                <a:effectLst/>
                <a:latin typeface="adelle"/>
              </a:rPr>
              <a:t>Anthony Montgomery, Hancock Whitney</a:t>
            </a:r>
          </a:p>
          <a:p>
            <a:pPr marL="0" indent="0" algn="l">
              <a:buNone/>
            </a:pPr>
            <a:endParaRPr lang="en-US" sz="2400" b="0" i="1" dirty="0">
              <a:solidFill>
                <a:srgbClr val="002060"/>
              </a:solidFill>
              <a:effectLst/>
              <a:latin typeface="adelle"/>
            </a:endParaRPr>
          </a:p>
          <a:p>
            <a:pPr marL="0" indent="0" algn="l">
              <a:buNone/>
            </a:pPr>
            <a:r>
              <a:rPr lang="en-US" sz="2400" b="0" i="1" dirty="0">
                <a:solidFill>
                  <a:srgbClr val="002060"/>
                </a:solidFill>
                <a:effectLst/>
                <a:latin typeface="adelle"/>
              </a:rPr>
              <a:t>Dwayne Myers, First Security Bank</a:t>
            </a:r>
          </a:p>
          <a:p>
            <a:pPr marL="0" indent="0" algn="l">
              <a:buNone/>
            </a:pPr>
            <a:endParaRPr lang="en-US" sz="2400" b="0" i="1" dirty="0">
              <a:solidFill>
                <a:srgbClr val="002060"/>
              </a:solidFill>
              <a:effectLst/>
              <a:latin typeface="adelle"/>
            </a:endParaRPr>
          </a:p>
          <a:p>
            <a:pPr marL="0" indent="0" algn="l">
              <a:buNone/>
            </a:pPr>
            <a:r>
              <a:rPr lang="en-US" sz="2400" b="0" i="1" dirty="0">
                <a:solidFill>
                  <a:srgbClr val="002060"/>
                </a:solidFill>
                <a:effectLst/>
                <a:latin typeface="adelle"/>
              </a:rPr>
              <a:t>Chad Boarman, </a:t>
            </a:r>
            <a:r>
              <a:rPr lang="en-US" sz="2400" b="0" i="1" dirty="0" err="1">
                <a:solidFill>
                  <a:srgbClr val="002060"/>
                </a:solidFill>
                <a:effectLst/>
                <a:latin typeface="adelle"/>
              </a:rPr>
              <a:t>BankPlus</a:t>
            </a:r>
            <a:endParaRPr lang="en-US" sz="2400" b="0" i="1" dirty="0">
              <a:solidFill>
                <a:srgbClr val="002060"/>
              </a:solidFill>
              <a:effectLst/>
              <a:latin typeface="adelle"/>
            </a:endParaRPr>
          </a:p>
          <a:p>
            <a:pPr marL="0" indent="0" algn="l">
              <a:buNone/>
            </a:pPr>
            <a:endParaRPr lang="en-US" sz="2400" b="0" i="1" dirty="0">
              <a:solidFill>
                <a:srgbClr val="002060"/>
              </a:solidFill>
              <a:effectLst/>
              <a:latin typeface="adelle"/>
            </a:endParaRPr>
          </a:p>
          <a:p>
            <a:pPr marL="0" indent="0" algn="l">
              <a:buNone/>
            </a:pPr>
            <a:r>
              <a:rPr lang="en-US" sz="2400" b="0" i="1" dirty="0">
                <a:solidFill>
                  <a:srgbClr val="002060"/>
                </a:solidFill>
                <a:effectLst/>
                <a:latin typeface="adelle"/>
              </a:rPr>
              <a:t>Mark </a:t>
            </a:r>
            <a:r>
              <a:rPr lang="en-US" sz="2400" b="0" i="1" dirty="0" err="1">
                <a:solidFill>
                  <a:srgbClr val="002060"/>
                </a:solidFill>
                <a:effectLst/>
                <a:latin typeface="adelle"/>
              </a:rPr>
              <a:t>Wernette</a:t>
            </a:r>
            <a:r>
              <a:rPr lang="en-US" sz="2400" b="0" i="1" dirty="0">
                <a:solidFill>
                  <a:srgbClr val="002060"/>
                </a:solidFill>
                <a:effectLst/>
                <a:latin typeface="adelle"/>
              </a:rPr>
              <a:t>, FSNB N.A.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CE90C3-B970-1B80-B3A4-E4FBAD66A2A9}"/>
              </a:ext>
            </a:extLst>
          </p:cNvPr>
          <p:cNvSpPr txBox="1"/>
          <p:nvPr/>
        </p:nvSpPr>
        <p:spPr>
          <a:xfrm>
            <a:off x="467138" y="2031268"/>
            <a:ext cx="562886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2400" b="0" i="1" dirty="0">
                <a:solidFill>
                  <a:srgbClr val="002060"/>
                </a:solidFill>
                <a:effectLst/>
                <a:latin typeface="adelle"/>
              </a:rPr>
              <a:t>Tracy Alford, Citizens National Bank</a:t>
            </a:r>
          </a:p>
          <a:p>
            <a:pPr marL="0" indent="0" algn="l">
              <a:buNone/>
            </a:pPr>
            <a:endParaRPr lang="en-US" sz="2400" b="0" i="1" dirty="0">
              <a:solidFill>
                <a:srgbClr val="002060"/>
              </a:solidFill>
              <a:effectLst/>
              <a:latin typeface="adelle"/>
            </a:endParaRPr>
          </a:p>
          <a:p>
            <a:pPr marL="0" indent="0" algn="l">
              <a:buNone/>
            </a:pPr>
            <a:r>
              <a:rPr lang="en-US" sz="2400" b="0" i="1" dirty="0">
                <a:solidFill>
                  <a:srgbClr val="002060"/>
                </a:solidFill>
                <a:effectLst/>
                <a:latin typeface="adelle"/>
              </a:rPr>
              <a:t>Della Brewster, BNA Bank</a:t>
            </a:r>
          </a:p>
          <a:p>
            <a:pPr marL="0" indent="0" algn="l">
              <a:buNone/>
            </a:pPr>
            <a:endParaRPr lang="en-US" sz="2400" b="0" i="1" dirty="0">
              <a:solidFill>
                <a:srgbClr val="002060"/>
              </a:solidFill>
              <a:effectLst/>
              <a:latin typeface="adelle"/>
            </a:endParaRPr>
          </a:p>
          <a:p>
            <a:pPr marL="0" indent="0" algn="l">
              <a:buNone/>
            </a:pPr>
            <a:r>
              <a:rPr lang="en-US" sz="2400" b="0" i="1" dirty="0">
                <a:solidFill>
                  <a:srgbClr val="002060"/>
                </a:solidFill>
                <a:effectLst/>
                <a:latin typeface="adelle"/>
              </a:rPr>
              <a:t>Billy Brunt, The First Bank</a:t>
            </a:r>
          </a:p>
          <a:p>
            <a:pPr marL="0" indent="0" algn="l">
              <a:buNone/>
            </a:pPr>
            <a:endParaRPr lang="en-US" sz="2400" b="0" i="1" dirty="0">
              <a:solidFill>
                <a:srgbClr val="002060"/>
              </a:solidFill>
              <a:effectLst/>
              <a:latin typeface="adelle"/>
            </a:endParaRPr>
          </a:p>
          <a:p>
            <a:pPr marL="0" indent="0" algn="l">
              <a:buNone/>
            </a:pPr>
            <a:r>
              <a:rPr lang="en-US" sz="2400" b="0" i="1" dirty="0">
                <a:solidFill>
                  <a:srgbClr val="002060"/>
                </a:solidFill>
                <a:effectLst/>
                <a:latin typeface="adelle"/>
              </a:rPr>
              <a:t>Sandy Collins, </a:t>
            </a:r>
            <a:r>
              <a:rPr lang="en-US" sz="2400" b="0" i="1" dirty="0" err="1">
                <a:solidFill>
                  <a:srgbClr val="002060"/>
                </a:solidFill>
                <a:effectLst/>
                <a:latin typeface="adelle"/>
              </a:rPr>
              <a:t>BankFirst</a:t>
            </a:r>
            <a:r>
              <a:rPr lang="en-US" sz="2400" b="0" i="1" dirty="0">
                <a:solidFill>
                  <a:srgbClr val="002060"/>
                </a:solidFill>
                <a:effectLst/>
                <a:latin typeface="adelle"/>
              </a:rPr>
              <a:t> Financial Services</a:t>
            </a:r>
          </a:p>
          <a:p>
            <a:pPr marL="0" indent="0" algn="l">
              <a:buNone/>
            </a:pPr>
            <a:endParaRPr lang="en-US" sz="2400" b="0" i="1" dirty="0">
              <a:solidFill>
                <a:srgbClr val="002060"/>
              </a:solidFill>
              <a:effectLst/>
              <a:latin typeface="adelle"/>
            </a:endParaRPr>
          </a:p>
          <a:p>
            <a:pPr marL="0" indent="0" algn="l">
              <a:buNone/>
            </a:pPr>
            <a:r>
              <a:rPr lang="en-US" sz="2400" b="0" i="1" dirty="0">
                <a:solidFill>
                  <a:srgbClr val="002060"/>
                </a:solidFill>
                <a:effectLst/>
                <a:latin typeface="adelle"/>
              </a:rPr>
              <a:t>William Lehr, Community Bank of MS</a:t>
            </a:r>
          </a:p>
          <a:p>
            <a:pPr marL="0" indent="0" algn="l">
              <a:buNone/>
            </a:pPr>
            <a:endParaRPr lang="en-US" sz="2400" b="0" i="1" dirty="0">
              <a:solidFill>
                <a:srgbClr val="002060"/>
              </a:solidFill>
              <a:effectLst/>
              <a:latin typeface="adelle"/>
            </a:endParaRPr>
          </a:p>
          <a:p>
            <a:pPr marL="0" indent="0" algn="l">
              <a:buNone/>
            </a:pPr>
            <a:r>
              <a:rPr lang="en-US" sz="2400" b="0" i="1" dirty="0">
                <a:solidFill>
                  <a:srgbClr val="002060"/>
                </a:solidFill>
                <a:effectLst/>
                <a:latin typeface="adelle"/>
              </a:rPr>
              <a:t>Jason Lunceford, CB&amp;S Bank</a:t>
            </a:r>
          </a:p>
          <a:p>
            <a:pPr marL="0" indent="0" algn="l">
              <a:buNone/>
            </a:pPr>
            <a:endParaRPr lang="en-US" sz="2200" i="1" dirty="0">
              <a:solidFill>
                <a:srgbClr val="002060"/>
              </a:solidFill>
              <a:latin typeface="adelle"/>
            </a:endParaRPr>
          </a:p>
          <a:p>
            <a:pPr marL="0" indent="0" algn="l">
              <a:buNone/>
            </a:pPr>
            <a:endParaRPr lang="en-US" sz="2200" b="0" i="1" dirty="0">
              <a:solidFill>
                <a:srgbClr val="002060"/>
              </a:solidFill>
              <a:effectLst/>
              <a:latin typeface="adelle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CFDEDB-28F6-5ED9-1B84-1C10384B0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530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0942" y="1278685"/>
            <a:ext cx="2824594" cy="4026961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4"/>
                </a:solidFill>
              </a:rPr>
              <a:t>Druetto Construction, LLC</a:t>
            </a:r>
            <a:endParaRPr lang="en-US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ABA0A-4A70-44C1-6509-A5295386E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  <p:pic>
        <p:nvPicPr>
          <p:cNvPr id="7" name="Content Placeholder 6" descr="A house with a garage&#10;&#10;AI-generated content may be incorrect.">
            <a:extLst>
              <a:ext uri="{FF2B5EF4-FFF2-40B4-BE49-F238E27FC236}">
                <a16:creationId xmlns:a16="http://schemas.microsoft.com/office/drawing/2014/main" id="{D5038D2E-1AFD-6EB8-E2A3-EAE70373B8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08" y="2454275"/>
            <a:ext cx="4963584" cy="3722688"/>
          </a:xfrm>
        </p:spPr>
      </p:pic>
    </p:spTree>
    <p:extLst>
      <p:ext uri="{BB962C8B-B14F-4D97-AF65-F5344CB8AC3E}">
        <p14:creationId xmlns:p14="http://schemas.microsoft.com/office/powerpoint/2010/main" val="1340779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1709" y="970341"/>
            <a:ext cx="2850292" cy="4026961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4"/>
                </a:solidFill>
              </a:rPr>
              <a:t>Druetto Construction, LLC</a:t>
            </a:r>
            <a:endParaRPr lang="en-US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ABA0A-4A70-44C1-6509-A5295386E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  <p:pic>
        <p:nvPicPr>
          <p:cNvPr id="7" name="Content Placeholder 6" descr="A bathroom with a sink and toilet&#10;&#10;AI-generated content may be incorrect.">
            <a:extLst>
              <a:ext uri="{FF2B5EF4-FFF2-40B4-BE49-F238E27FC236}">
                <a16:creationId xmlns:a16="http://schemas.microsoft.com/office/drawing/2014/main" id="{9090AEDC-0130-A5C0-9ED6-2C863BCDDD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102" y="1338147"/>
            <a:ext cx="5635083" cy="5032104"/>
          </a:xfrm>
        </p:spPr>
      </p:pic>
    </p:spTree>
    <p:extLst>
      <p:ext uri="{BB962C8B-B14F-4D97-AF65-F5344CB8AC3E}">
        <p14:creationId xmlns:p14="http://schemas.microsoft.com/office/powerpoint/2010/main" val="38844481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4957" y="970341"/>
            <a:ext cx="2807043" cy="4026961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4"/>
                </a:solidFill>
              </a:rPr>
              <a:t>Druetto Construction, LLC</a:t>
            </a:r>
            <a:endParaRPr lang="en-US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ABA0A-4A70-44C1-6509-A5295386E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  <p:pic>
        <p:nvPicPr>
          <p:cNvPr id="8" name="Content Placeholder 7" descr="A picture containing floor, indoor, building, wall&#10;&#10;AI-generated content may be incorrect.">
            <a:extLst>
              <a:ext uri="{FF2B5EF4-FFF2-40B4-BE49-F238E27FC236}">
                <a16:creationId xmlns:a16="http://schemas.microsoft.com/office/drawing/2014/main" id="{BF3C640D-EF03-4EBF-AC3E-16F0213DCA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68" y="1100254"/>
            <a:ext cx="5047786" cy="5076709"/>
          </a:xfrm>
        </p:spPr>
      </p:pic>
    </p:spTree>
    <p:extLst>
      <p:ext uri="{BB962C8B-B14F-4D97-AF65-F5344CB8AC3E}">
        <p14:creationId xmlns:p14="http://schemas.microsoft.com/office/powerpoint/2010/main" val="41403025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9925" y="970341"/>
            <a:ext cx="2912076" cy="4026961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4"/>
                </a:solidFill>
              </a:rPr>
              <a:t>Druetto Construction, LLC</a:t>
            </a:r>
            <a:endParaRPr lang="en-US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ABA0A-4A70-44C1-6509-A5295386E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  <p:pic>
        <p:nvPicPr>
          <p:cNvPr id="7" name="Content Placeholder 6" descr="A kitchen with white cabinets&#10;&#10;AI-generated content may be incorrect.">
            <a:extLst>
              <a:ext uri="{FF2B5EF4-FFF2-40B4-BE49-F238E27FC236}">
                <a16:creationId xmlns:a16="http://schemas.microsoft.com/office/drawing/2014/main" id="{854DAE61-77A8-6ABE-5679-335EE7B50D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181" y="1293541"/>
            <a:ext cx="5880410" cy="5345152"/>
          </a:xfrm>
        </p:spPr>
      </p:pic>
    </p:spTree>
    <p:extLst>
      <p:ext uri="{BB962C8B-B14F-4D97-AF65-F5344CB8AC3E}">
        <p14:creationId xmlns:p14="http://schemas.microsoft.com/office/powerpoint/2010/main" val="3576257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Programs</a:t>
            </a:r>
            <a:endParaRPr 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403E8E-3516-CAEB-2DBA-61E8ED472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06312D3-C7DC-98F1-D22F-EE211067B6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61543" y="1913860"/>
            <a:ext cx="7925281" cy="4603898"/>
          </a:xfrm>
        </p:spPr>
      </p:pic>
    </p:spTree>
    <p:extLst>
      <p:ext uri="{BB962C8B-B14F-4D97-AF65-F5344CB8AC3E}">
        <p14:creationId xmlns:p14="http://schemas.microsoft.com/office/powerpoint/2010/main" val="15949961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7315" y="970341"/>
            <a:ext cx="2794686" cy="4026961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4"/>
                </a:solidFill>
              </a:rPr>
              <a:t>Druetto Construction, LLC</a:t>
            </a:r>
            <a:endParaRPr lang="en-US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ABA0A-4A70-44C1-6509-A5295386E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  <p:pic>
        <p:nvPicPr>
          <p:cNvPr id="8" name="Content Placeholder 7" descr="A kitchen with white cabinets&#10;&#10;AI-generated content may be incorrect.">
            <a:extLst>
              <a:ext uri="{FF2B5EF4-FFF2-40B4-BE49-F238E27FC236}">
                <a16:creationId xmlns:a16="http://schemas.microsoft.com/office/drawing/2014/main" id="{EB16346B-6D33-1807-1C74-3F69A58BDB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825" y="1025912"/>
            <a:ext cx="5883272" cy="5724293"/>
          </a:xfrm>
        </p:spPr>
      </p:pic>
    </p:spTree>
    <p:extLst>
      <p:ext uri="{BB962C8B-B14F-4D97-AF65-F5344CB8AC3E}">
        <p14:creationId xmlns:p14="http://schemas.microsoft.com/office/powerpoint/2010/main" val="17609291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6735" y="1087299"/>
            <a:ext cx="2814363" cy="4026961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4"/>
                </a:solidFill>
              </a:rPr>
              <a:t>Druetto Construction, LLC</a:t>
            </a:r>
            <a:endParaRPr lang="en-US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ABA0A-4A70-44C1-6509-A5295386E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  <p:pic>
        <p:nvPicPr>
          <p:cNvPr id="7" name="Content Placeholder 6" descr="A picture containing grass, outdoor, sky, building&#10;&#10;AI-generated content may be incorrect.">
            <a:extLst>
              <a:ext uri="{FF2B5EF4-FFF2-40B4-BE49-F238E27FC236}">
                <a16:creationId xmlns:a16="http://schemas.microsoft.com/office/drawing/2014/main" id="{A8C9EAF3-A645-D873-98F5-31863CC5AD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08" y="2454275"/>
            <a:ext cx="4963584" cy="3722688"/>
          </a:xfrm>
        </p:spPr>
      </p:pic>
    </p:spTree>
    <p:extLst>
      <p:ext uri="{BB962C8B-B14F-4D97-AF65-F5344CB8AC3E}">
        <p14:creationId xmlns:p14="http://schemas.microsoft.com/office/powerpoint/2010/main" val="30899150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Programs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ABA0A-4A70-44C1-6509-A5295386E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0559D67-F1ED-EC53-88AB-3526A634C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551" y="2766219"/>
            <a:ext cx="3543301" cy="12094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>
                <a:latin typeface="Aptos" panose="020B0004020202020204" pitchFamily="34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0185870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Programs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ABA0A-4A70-44C1-6509-A5295386E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522DFF1-7B44-B3E4-FA2A-E48C7E13D7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83910" y="2067339"/>
            <a:ext cx="8957360" cy="4273826"/>
          </a:xfrm>
        </p:spPr>
      </p:pic>
    </p:spTree>
    <p:extLst>
      <p:ext uri="{BB962C8B-B14F-4D97-AF65-F5344CB8AC3E}">
        <p14:creationId xmlns:p14="http://schemas.microsoft.com/office/powerpoint/2010/main" val="1609981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Programs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ABA0A-4A70-44C1-6509-A5295386E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A4488C9-20C3-45BB-A16B-A486F4826F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15011" y="2101756"/>
            <a:ext cx="8361978" cy="4565743"/>
          </a:xfrm>
        </p:spPr>
      </p:pic>
    </p:spTree>
    <p:extLst>
      <p:ext uri="{BB962C8B-B14F-4D97-AF65-F5344CB8AC3E}">
        <p14:creationId xmlns:p14="http://schemas.microsoft.com/office/powerpoint/2010/main" val="4018414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Programs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ABA0A-4A70-44C1-6509-A5295386E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E9554AC-B0FD-D0F6-3058-B20EAEDC1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31630" y="2111695"/>
            <a:ext cx="8728740" cy="4070443"/>
          </a:xfrm>
        </p:spPr>
      </p:pic>
    </p:spTree>
    <p:extLst>
      <p:ext uri="{BB962C8B-B14F-4D97-AF65-F5344CB8AC3E}">
        <p14:creationId xmlns:p14="http://schemas.microsoft.com/office/powerpoint/2010/main" val="1592208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FA86-4F4B-D931-F728-FE7E5D0F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MHC Construction Lending Programs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ABA0A-4A70-44C1-6509-A5295386E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835" y="5677786"/>
            <a:ext cx="781700" cy="750741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02F5338-EE16-0753-11B8-2957404EC8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30077" y="1994854"/>
            <a:ext cx="8012145" cy="4574911"/>
          </a:xfrm>
        </p:spPr>
      </p:pic>
    </p:spTree>
    <p:extLst>
      <p:ext uri="{BB962C8B-B14F-4D97-AF65-F5344CB8AC3E}">
        <p14:creationId xmlns:p14="http://schemas.microsoft.com/office/powerpoint/2010/main" val="2724822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54863"/>
      </a:dk1>
      <a:lt1>
        <a:sysClr val="window" lastClr="FFFFFF"/>
      </a:lt1>
      <a:dk2>
        <a:srgbClr val="1C546B"/>
      </a:dk2>
      <a:lt2>
        <a:srgbClr val="E8E8E8"/>
      </a:lt2>
      <a:accent1>
        <a:srgbClr val="2D82C4"/>
      </a:accent1>
      <a:accent2>
        <a:srgbClr val="E07D46"/>
      </a:accent2>
      <a:accent3>
        <a:srgbClr val="A5B853"/>
      </a:accent3>
      <a:accent4>
        <a:srgbClr val="74B0CF"/>
      </a:accent4>
      <a:accent5>
        <a:srgbClr val="C1CC58"/>
      </a:accent5>
      <a:accent6>
        <a:srgbClr val="756B8E"/>
      </a:accent6>
      <a:hlink>
        <a:srgbClr val="467886"/>
      </a:hlink>
      <a:folHlink>
        <a:srgbClr val="96607D"/>
      </a:folHlink>
    </a:clrScheme>
    <a:fontScheme name="MHC Template 2024">
      <a:majorFont>
        <a:latin typeface="Futura PT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13476</TotalTime>
  <Words>940</Words>
  <Application>Microsoft Office PowerPoint</Application>
  <PresentationFormat>Widescreen</PresentationFormat>
  <Paragraphs>160</Paragraphs>
  <Slides>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0" baseType="lpstr">
      <vt:lpstr>adelle</vt:lpstr>
      <vt:lpstr>Aptos</vt:lpstr>
      <vt:lpstr>Arial</vt:lpstr>
      <vt:lpstr>Arial Black</vt:lpstr>
      <vt:lpstr>Franklin Gothic Book</vt:lpstr>
      <vt:lpstr>Futura PT Bold</vt:lpstr>
      <vt:lpstr>Office Theme</vt:lpstr>
      <vt:lpstr>PowerPoint Presentation</vt:lpstr>
      <vt:lpstr>MHC Construction Lending Department Staff</vt:lpstr>
      <vt:lpstr>MHC Construction Lending Department</vt:lpstr>
      <vt:lpstr>MHC Construction Lending Department</vt:lpstr>
      <vt:lpstr>MHC Construction Lending Programs</vt:lpstr>
      <vt:lpstr>MHC Construction Lending Programs</vt:lpstr>
      <vt:lpstr>MHC Construction Lending Programs</vt:lpstr>
      <vt:lpstr>MHC Construction Lending Programs</vt:lpstr>
      <vt:lpstr>MHC Construction Lending Programs</vt:lpstr>
      <vt:lpstr>MHC Construction Lending Programs</vt:lpstr>
      <vt:lpstr>MHC Construction Lending Programs</vt:lpstr>
      <vt:lpstr>HB 530</vt:lpstr>
      <vt:lpstr>MHC Construction Lending Programs</vt:lpstr>
      <vt:lpstr>MHC Construction Lending Programs</vt:lpstr>
      <vt:lpstr>MHC Construction Lending Programs</vt:lpstr>
      <vt:lpstr>MHC Construction Lending Programs</vt:lpstr>
      <vt:lpstr>MHC Construction Lending Programs</vt:lpstr>
      <vt:lpstr>MHC Construction Lending Programs</vt:lpstr>
      <vt:lpstr>MHC Construction Lending Programs</vt:lpstr>
      <vt:lpstr>MAHDF</vt:lpstr>
      <vt:lpstr>MHC Construction Lending Programs</vt:lpstr>
      <vt:lpstr>MHC Construction Lending Programs</vt:lpstr>
      <vt:lpstr>MHC Construction Lending Programs</vt:lpstr>
      <vt:lpstr>MHC Construction Lending Programs</vt:lpstr>
      <vt:lpstr>MHC Construction Lending Programs</vt:lpstr>
      <vt:lpstr>MHC Construction Lending Programs</vt:lpstr>
      <vt:lpstr>RLF</vt:lpstr>
      <vt:lpstr>MHC Construction Lending Programs</vt:lpstr>
      <vt:lpstr>RLF</vt:lpstr>
      <vt:lpstr>MHC Construction Lending Programs</vt:lpstr>
      <vt:lpstr>MHC Construction Lending Programs</vt:lpstr>
      <vt:lpstr>MHC Construction Lending Programs</vt:lpstr>
      <vt:lpstr>MHC Construction Lending Programs</vt:lpstr>
      <vt:lpstr>MHC Construction Lending Programs</vt:lpstr>
      <vt:lpstr>MHC Construction Lending Programs</vt:lpstr>
      <vt:lpstr>MHC Construction Lending Programs</vt:lpstr>
      <vt:lpstr>MHC Construction Lending Programs</vt:lpstr>
      <vt:lpstr>MHC Construction Lending Programs</vt:lpstr>
      <vt:lpstr>PowerPoint Presentation</vt:lpstr>
      <vt:lpstr>MHC Construction Lending Programs</vt:lpstr>
      <vt:lpstr>MHC Construction Lending Programs</vt:lpstr>
      <vt:lpstr>MHC Construction Lending Programs</vt:lpstr>
      <vt:lpstr>MHC Construction Lending Programs</vt:lpstr>
      <vt:lpstr>MHC Construction Lending Programs</vt:lpstr>
      <vt:lpstr>MHC Construction Lending Programs</vt:lpstr>
      <vt:lpstr>MHC Construction Lending Programs</vt:lpstr>
      <vt:lpstr>MHC Construction Lending Programs</vt:lpstr>
      <vt:lpstr>MHC Construction Lending Programs</vt:lpstr>
      <vt:lpstr>MHC Construction Lending Programs</vt:lpstr>
      <vt:lpstr>MHC Construction Lending Programs</vt:lpstr>
      <vt:lpstr>MHC Construction Lending Programs</vt:lpstr>
      <vt:lpstr>MHC Construction Lending Programs</vt:lpstr>
      <vt:lpstr>MHC Construction Lending Programs</vt:lpstr>
      <vt:lpstr>MHC Construction Lending Programs</vt:lpstr>
      <vt:lpstr>PowerPoint Presentation</vt:lpstr>
      <vt:lpstr>Druetto Construction, LLC</vt:lpstr>
      <vt:lpstr>Druetto Construction, LLC</vt:lpstr>
      <vt:lpstr>Druetto Construction, LLC</vt:lpstr>
      <vt:lpstr>Druetto Construction, LLC</vt:lpstr>
      <vt:lpstr>Druetto Construction, LLC</vt:lpstr>
      <vt:lpstr>Druetto Construction, LLC</vt:lpstr>
      <vt:lpstr>MHC Construction Lending Programs</vt:lpstr>
      <vt:lpstr>MHC Construction Lending Programs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Brittany Sistrunk</dc:creator>
  <cp:lastModifiedBy>Matthew Bolton</cp:lastModifiedBy>
  <cp:revision>8</cp:revision>
  <cp:lastPrinted>2025-03-27T15:19:33Z</cp:lastPrinted>
  <dcterms:created xsi:type="dcterms:W3CDTF">2024-03-04T16:14:20Z</dcterms:created>
  <dcterms:modified xsi:type="dcterms:W3CDTF">2025-04-03T15:24:55Z</dcterms:modified>
</cp:coreProperties>
</file>